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69" r:id="rId3"/>
    <p:sldId id="270" r:id="rId4"/>
    <p:sldId id="271" r:id="rId5"/>
    <p:sldId id="257" r:id="rId6"/>
    <p:sldId id="259"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ACDB3CC-F982-40F9-8DD6-BCC9AFBF44BD}" type="datetime1">
              <a:rPr lang="en-US" smtClean="0"/>
              <a:pPr/>
              <a:t>5/4/17</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AC5B1FEA-406A-7749-A5C3-DDCB5F67A4CE}"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DDAE5B-B07C-441A-8026-C23A427A74DC}" type="datetime1">
              <a:rPr lang="en-US" smtClean="0"/>
              <a:pPr/>
              <a:t>5/4/17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C5B1FEA-406A-7749-A5C3-DDCB5F67A4CE}"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9F2F5E10-5301-4EE6-90D2-A6C4A3F62BED}"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F2F5E10-5301-4EE6-90D2-A6C4A3F62BE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79BC7E7-EA8E-4DA7-915E-CC098D9BADCB}" type="datetimeFigureOut">
              <a:rPr lang="en-US" smtClean="0"/>
              <a:t>5/4/17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F2F5E10-5301-4EE6-90D2-A6C4A3F62BED}"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79BC7E7-EA8E-4DA7-915E-CC098D9BADCB}" type="datetimeFigureOut">
              <a:rPr lang="en-US" smtClean="0"/>
              <a:t>5/4/17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F2F5E10-5301-4EE6-90D2-A6C4A3F62BED}"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3017" y="413024"/>
            <a:ext cx="7930983" cy="1698001"/>
          </a:xfrm>
        </p:spPr>
        <p:txBody>
          <a:bodyPr>
            <a:noAutofit/>
          </a:bodyPr>
          <a:lstStyle/>
          <a:p>
            <a:r>
              <a:rPr lang="en-US" sz="3600" dirty="0" smtClean="0"/>
              <a:t>Genomic, physiological, and transgenerational responses of sea urchins to ocean acidification</a:t>
            </a:r>
            <a:endParaRPr lang="en-US" sz="3600" dirty="0"/>
          </a:p>
        </p:txBody>
      </p:sp>
      <p:sp>
        <p:nvSpPr>
          <p:cNvPr id="3" name="Subtitle 2"/>
          <p:cNvSpPr>
            <a:spLocks noGrp="1"/>
          </p:cNvSpPr>
          <p:nvPr>
            <p:ph type="subTitle" idx="1"/>
          </p:nvPr>
        </p:nvSpPr>
        <p:spPr>
          <a:xfrm>
            <a:off x="1213016" y="3593353"/>
            <a:ext cx="7472196" cy="1415037"/>
          </a:xfrm>
        </p:spPr>
        <p:txBody>
          <a:bodyPr>
            <a:normAutofit/>
          </a:bodyPr>
          <a:lstStyle/>
          <a:p>
            <a:r>
              <a:rPr lang="en-US" sz="2400" dirty="0" smtClean="0"/>
              <a:t>April D. Makukhov</a:t>
            </a:r>
          </a:p>
          <a:p>
            <a:r>
              <a:rPr lang="en-US" sz="2400" dirty="0" smtClean="0"/>
              <a:t>Committee Meeting #2</a:t>
            </a:r>
          </a:p>
          <a:p>
            <a:r>
              <a:rPr lang="en-US" sz="2400" dirty="0" smtClean="0"/>
              <a:t>December 16, 2016</a:t>
            </a:r>
          </a:p>
          <a:p>
            <a:endParaRPr lang="en-US" dirty="0"/>
          </a:p>
        </p:txBody>
      </p:sp>
      <p:pic>
        <p:nvPicPr>
          <p:cNvPr id="4" name="Picture 3" descr="IMG_18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312" y="2397178"/>
            <a:ext cx="3137342" cy="4183122"/>
          </a:xfrm>
          <a:prstGeom prst="rect">
            <a:avLst/>
          </a:prstGeom>
          <a:ln w="25400">
            <a:solidFill>
              <a:schemeClr val="tx1"/>
            </a:solidFill>
          </a:ln>
        </p:spPr>
      </p:pic>
    </p:spTree>
    <p:extLst>
      <p:ext uri="{BB962C8B-B14F-4D97-AF65-F5344CB8AC3E}">
        <p14:creationId xmlns:p14="http://schemas.microsoft.com/office/powerpoint/2010/main" val="32553261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82274" y="580021"/>
            <a:ext cx="7779878" cy="5783918"/>
          </a:xfrm>
        </p:spPr>
        <p:txBody>
          <a:bodyPr>
            <a:normAutofit/>
          </a:bodyPr>
          <a:lstStyle/>
          <a:p>
            <a:r>
              <a:rPr lang="en-US" b="1" dirty="0" smtClean="0"/>
              <a:t>Question 3b: </a:t>
            </a:r>
            <a:r>
              <a:rPr lang="en-US" dirty="0"/>
              <a:t>What are the transgenerational impacts of ocean acidification on </a:t>
            </a:r>
            <a:r>
              <a:rPr lang="en-US" dirty="0" smtClean="0"/>
              <a:t>sea urchins?</a:t>
            </a:r>
          </a:p>
          <a:p>
            <a:pPr marL="82296" indent="0">
              <a:buNone/>
            </a:pPr>
            <a:endParaRPr lang="en-US" dirty="0" smtClean="0"/>
          </a:p>
          <a:p>
            <a:r>
              <a:rPr lang="en-US" b="1" dirty="0" smtClean="0"/>
              <a:t>Hypothesis: </a:t>
            </a:r>
            <a:r>
              <a:rPr lang="en-US" dirty="0" smtClean="0"/>
              <a:t>The next generation (F2) of sea urchins will be primed in their responses to end-of-century ocean acidification. Still thinking on the more extreme condition…</a:t>
            </a:r>
            <a:endParaRPr lang="en-US" dirty="0"/>
          </a:p>
        </p:txBody>
      </p:sp>
    </p:spTree>
    <p:extLst>
      <p:ext uri="{BB962C8B-B14F-4D97-AF65-F5344CB8AC3E}">
        <p14:creationId xmlns:p14="http://schemas.microsoft.com/office/powerpoint/2010/main" val="193293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811.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t="7324" b="7324"/>
          <a:stretch>
            <a:fillRect/>
          </a:stretch>
        </p:blipFill>
        <p:spPr>
          <a:xfrm>
            <a:off x="4852063" y="304823"/>
            <a:ext cx="3958095" cy="2534853"/>
          </a:xfrm>
          <a:ln w="25400">
            <a:solidFill>
              <a:schemeClr val="tx1"/>
            </a:solidFill>
          </a:ln>
        </p:spPr>
      </p:pic>
      <p:pic>
        <p:nvPicPr>
          <p:cNvPr id="5" name="Picture 4" descr="IMG_18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97" y="3517788"/>
            <a:ext cx="3958095" cy="2968572"/>
          </a:xfrm>
          <a:prstGeom prst="rect">
            <a:avLst/>
          </a:prstGeom>
          <a:ln w="25400">
            <a:solidFill>
              <a:schemeClr val="tx1"/>
            </a:solidFill>
          </a:ln>
        </p:spPr>
      </p:pic>
      <p:pic>
        <p:nvPicPr>
          <p:cNvPr id="6" name="Picture 5" descr="IMG_18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063" y="3503519"/>
            <a:ext cx="3958096" cy="2968572"/>
          </a:xfrm>
          <a:prstGeom prst="rect">
            <a:avLst/>
          </a:prstGeom>
          <a:ln w="25400">
            <a:solidFill>
              <a:schemeClr val="tx1"/>
            </a:solidFill>
          </a:ln>
        </p:spPr>
      </p:pic>
      <p:pic>
        <p:nvPicPr>
          <p:cNvPr id="8" name="Picture 7" descr="IMG_1807.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497" y="304823"/>
            <a:ext cx="3824568" cy="2575297"/>
          </a:xfrm>
          <a:prstGeom prst="rect">
            <a:avLst/>
          </a:prstGeom>
          <a:ln w="25400">
            <a:solidFill>
              <a:schemeClr val="tx1"/>
            </a:solidFill>
          </a:ln>
        </p:spPr>
      </p:pic>
    </p:spTree>
    <p:extLst>
      <p:ext uri="{BB962C8B-B14F-4D97-AF65-F5344CB8AC3E}">
        <p14:creationId xmlns:p14="http://schemas.microsoft.com/office/powerpoint/2010/main" val="389057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12-13 at 10.1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902" y="2129796"/>
            <a:ext cx="7434053" cy="4366289"/>
          </a:xfrm>
          <a:prstGeom prst="rect">
            <a:avLst/>
          </a:prstGeom>
        </p:spPr>
      </p:pic>
      <p:sp>
        <p:nvSpPr>
          <p:cNvPr id="9" name="TextBox 8"/>
          <p:cNvSpPr txBox="1"/>
          <p:nvPr/>
        </p:nvSpPr>
        <p:spPr>
          <a:xfrm>
            <a:off x="1655410" y="1626656"/>
            <a:ext cx="1569785" cy="369332"/>
          </a:xfrm>
          <a:prstGeom prst="rect">
            <a:avLst/>
          </a:prstGeom>
          <a:noFill/>
        </p:spPr>
        <p:txBody>
          <a:bodyPr wrap="square" rtlCol="0">
            <a:spAutoFit/>
          </a:bodyPr>
          <a:lstStyle/>
          <a:p>
            <a:pPr algn="ctr"/>
            <a:r>
              <a:rPr lang="en-US" b="1" dirty="0" smtClean="0"/>
              <a:t>pH 8.0 static</a:t>
            </a:r>
            <a:endParaRPr lang="en-US" b="1" dirty="0"/>
          </a:p>
        </p:txBody>
      </p:sp>
      <p:sp>
        <p:nvSpPr>
          <p:cNvPr id="10" name="TextBox 9"/>
          <p:cNvSpPr txBox="1"/>
          <p:nvPr/>
        </p:nvSpPr>
        <p:spPr>
          <a:xfrm>
            <a:off x="4105405" y="1626656"/>
            <a:ext cx="1569785" cy="369332"/>
          </a:xfrm>
          <a:prstGeom prst="rect">
            <a:avLst/>
          </a:prstGeom>
          <a:noFill/>
        </p:spPr>
        <p:txBody>
          <a:bodyPr wrap="square" rtlCol="0">
            <a:spAutoFit/>
          </a:bodyPr>
          <a:lstStyle/>
          <a:p>
            <a:pPr algn="ctr"/>
            <a:r>
              <a:rPr lang="en-US" b="1" dirty="0" smtClean="0"/>
              <a:t>pH 7.5 static</a:t>
            </a:r>
            <a:endParaRPr lang="en-US" b="1" dirty="0"/>
          </a:p>
        </p:txBody>
      </p:sp>
      <p:sp>
        <p:nvSpPr>
          <p:cNvPr id="11" name="TextBox 10"/>
          <p:cNvSpPr txBox="1"/>
          <p:nvPr/>
        </p:nvSpPr>
        <p:spPr>
          <a:xfrm>
            <a:off x="6412692" y="1626656"/>
            <a:ext cx="1569785" cy="369332"/>
          </a:xfrm>
          <a:prstGeom prst="rect">
            <a:avLst/>
          </a:prstGeom>
          <a:noFill/>
        </p:spPr>
        <p:txBody>
          <a:bodyPr wrap="square" rtlCol="0">
            <a:spAutoFit/>
          </a:bodyPr>
          <a:lstStyle/>
          <a:p>
            <a:pPr algn="ctr"/>
            <a:r>
              <a:rPr lang="en-US" b="1" dirty="0" smtClean="0"/>
              <a:t>pH 7.0 static</a:t>
            </a:r>
            <a:endParaRPr lang="en-US" b="1" dirty="0"/>
          </a:p>
        </p:txBody>
      </p:sp>
      <p:sp>
        <p:nvSpPr>
          <p:cNvPr id="14" name="Title 13"/>
          <p:cNvSpPr>
            <a:spLocks noGrp="1"/>
          </p:cNvSpPr>
          <p:nvPr>
            <p:ph type="title"/>
          </p:nvPr>
        </p:nvSpPr>
        <p:spPr/>
        <p:txBody>
          <a:bodyPr/>
          <a:lstStyle/>
          <a:p>
            <a:r>
              <a:rPr lang="en-US" dirty="0" smtClean="0"/>
              <a:t>Morphometrics - preliminary</a:t>
            </a:r>
            <a:endParaRPr lang="en-US" dirty="0"/>
          </a:p>
        </p:txBody>
      </p:sp>
    </p:spTree>
    <p:extLst>
      <p:ext uri="{BB962C8B-B14F-4D97-AF65-F5344CB8AC3E}">
        <p14:creationId xmlns:p14="http://schemas.microsoft.com/office/powerpoint/2010/main" val="20923768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Morphometrics - preliminary</a:t>
            </a:r>
            <a:endParaRPr lang="en-US" dirty="0"/>
          </a:p>
        </p:txBody>
      </p:sp>
      <p:pic>
        <p:nvPicPr>
          <p:cNvPr id="8" name="Picture 7" descr="MorphPreli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699" y="1742815"/>
            <a:ext cx="7044463" cy="3957776"/>
          </a:xfrm>
          <a:prstGeom prst="rect">
            <a:avLst/>
          </a:prstGeom>
        </p:spPr>
      </p:pic>
      <p:sp>
        <p:nvSpPr>
          <p:cNvPr id="9" name="TextBox 8"/>
          <p:cNvSpPr txBox="1"/>
          <p:nvPr/>
        </p:nvSpPr>
        <p:spPr>
          <a:xfrm>
            <a:off x="3104173" y="5805058"/>
            <a:ext cx="3888061" cy="369332"/>
          </a:xfrm>
          <a:prstGeom prst="rect">
            <a:avLst/>
          </a:prstGeom>
          <a:noFill/>
        </p:spPr>
        <p:txBody>
          <a:bodyPr wrap="square" rtlCol="0">
            <a:spAutoFit/>
          </a:bodyPr>
          <a:lstStyle/>
          <a:p>
            <a:pPr algn="ctr"/>
            <a:r>
              <a:rPr lang="en-US" b="1" dirty="0" smtClean="0"/>
              <a:t>pH treatment</a:t>
            </a:r>
          </a:p>
        </p:txBody>
      </p:sp>
      <p:sp>
        <p:nvSpPr>
          <p:cNvPr id="10" name="TextBox 9"/>
          <p:cNvSpPr txBox="1"/>
          <p:nvPr/>
        </p:nvSpPr>
        <p:spPr>
          <a:xfrm rot="16200000">
            <a:off x="-590281" y="3376741"/>
            <a:ext cx="3888061" cy="369332"/>
          </a:xfrm>
          <a:prstGeom prst="rect">
            <a:avLst/>
          </a:prstGeom>
          <a:noFill/>
        </p:spPr>
        <p:txBody>
          <a:bodyPr wrap="square" rtlCol="0">
            <a:spAutoFit/>
          </a:bodyPr>
          <a:lstStyle/>
          <a:p>
            <a:pPr algn="ctr"/>
            <a:r>
              <a:rPr lang="en-US" b="1" dirty="0" smtClean="0">
                <a:latin typeface="Gill Sans MT (Body)"/>
                <a:cs typeface="Gill Sans MT (Body)"/>
              </a:rPr>
              <a:t>Body length (μm)</a:t>
            </a:r>
            <a:r>
              <a:rPr lang="en-US" dirty="0" smtClean="0">
                <a:latin typeface="Gill Sans MT (Body)"/>
                <a:cs typeface="Gill Sans MT (Body)"/>
              </a:rPr>
              <a:t> </a:t>
            </a:r>
            <a:endParaRPr lang="en-US" b="1" dirty="0" smtClean="0">
              <a:latin typeface="Gill Sans MT (Body)"/>
              <a:cs typeface="Gill Sans MT (Body)"/>
            </a:endParaRPr>
          </a:p>
        </p:txBody>
      </p:sp>
    </p:spTree>
    <p:extLst>
      <p:ext uri="{BB962C8B-B14F-4D97-AF65-F5344CB8AC3E}">
        <p14:creationId xmlns:p14="http://schemas.microsoft.com/office/powerpoint/2010/main" val="2828070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Experimental Design</a:t>
            </a:r>
            <a:endParaRPr lang="en-US" dirty="0"/>
          </a:p>
        </p:txBody>
      </p:sp>
      <p:sp>
        <p:nvSpPr>
          <p:cNvPr id="4" name="Content Placeholder 3"/>
          <p:cNvSpPr>
            <a:spLocks noGrp="1"/>
          </p:cNvSpPr>
          <p:nvPr>
            <p:ph idx="1"/>
          </p:nvPr>
        </p:nvSpPr>
        <p:spPr>
          <a:xfrm>
            <a:off x="1050404" y="1019193"/>
            <a:ext cx="8093596" cy="5503648"/>
          </a:xfrm>
        </p:spPr>
        <p:txBody>
          <a:bodyPr>
            <a:normAutofit fontScale="85000" lnSpcReduction="20000"/>
          </a:bodyPr>
          <a:lstStyle/>
          <a:p>
            <a:r>
              <a:rPr lang="en-US" dirty="0" smtClean="0"/>
              <a:t>6 treatments</a:t>
            </a:r>
          </a:p>
          <a:p>
            <a:pPr lvl="1"/>
            <a:r>
              <a:rPr lang="en-US" dirty="0" smtClean="0"/>
              <a:t>8.0 (control), 7.5, &amp; 7.0 – 3 static and 3 variables</a:t>
            </a:r>
          </a:p>
          <a:p>
            <a:pPr lvl="1"/>
            <a:endParaRPr lang="en-US" dirty="0" smtClean="0"/>
          </a:p>
          <a:p>
            <a:r>
              <a:rPr lang="en-US" dirty="0" smtClean="0"/>
              <a:t>Sample D1 for -</a:t>
            </a:r>
            <a:r>
              <a:rPr lang="en-US" dirty="0" err="1" smtClean="0"/>
              <a:t>omics</a:t>
            </a:r>
            <a:r>
              <a:rPr lang="en-US" dirty="0" smtClean="0"/>
              <a:t>, D7 for </a:t>
            </a:r>
            <a:r>
              <a:rPr lang="en-US" dirty="0" err="1" smtClean="0"/>
              <a:t>morphometrics</a:t>
            </a:r>
            <a:r>
              <a:rPr lang="en-US" dirty="0" smtClean="0"/>
              <a:t>, mortality, &amp; -</a:t>
            </a:r>
            <a:r>
              <a:rPr lang="en-US" dirty="0" err="1" smtClean="0"/>
              <a:t>omics</a:t>
            </a:r>
            <a:r>
              <a:rPr lang="en-US" dirty="0"/>
              <a:t> </a:t>
            </a:r>
            <a:r>
              <a:rPr lang="en-US" dirty="0" smtClean="0"/>
              <a:t>(larval selection)</a:t>
            </a:r>
          </a:p>
          <a:p>
            <a:endParaRPr lang="en-US" dirty="0" smtClean="0"/>
          </a:p>
          <a:p>
            <a:r>
              <a:rPr lang="en-US" dirty="0" smtClean="0"/>
              <a:t>Sample before &amp; after metamorphosis (~40-50 days after </a:t>
            </a:r>
            <a:r>
              <a:rPr lang="en-US" dirty="0" err="1" smtClean="0"/>
              <a:t>fertilizaton</a:t>
            </a:r>
            <a:r>
              <a:rPr lang="en-US" dirty="0" smtClean="0"/>
              <a:t>) for -</a:t>
            </a:r>
            <a:r>
              <a:rPr lang="en-US" dirty="0" err="1" smtClean="0"/>
              <a:t>omics</a:t>
            </a:r>
            <a:r>
              <a:rPr lang="en-US" dirty="0" smtClean="0"/>
              <a:t>, </a:t>
            </a:r>
            <a:r>
              <a:rPr lang="en-US" dirty="0" err="1" smtClean="0"/>
              <a:t>morphometrics</a:t>
            </a:r>
            <a:r>
              <a:rPr lang="en-US" dirty="0" smtClean="0"/>
              <a:t> &amp; mortality (before)</a:t>
            </a:r>
          </a:p>
          <a:p>
            <a:endParaRPr lang="en-US" dirty="0" smtClean="0"/>
          </a:p>
          <a:p>
            <a:r>
              <a:rPr lang="en-US" dirty="0" smtClean="0"/>
              <a:t>Rear 60 </a:t>
            </a:r>
            <a:r>
              <a:rPr lang="en-US" dirty="0" err="1" smtClean="0"/>
              <a:t>metamorphs</a:t>
            </a:r>
            <a:r>
              <a:rPr lang="en-US" dirty="0"/>
              <a:t> </a:t>
            </a:r>
            <a:r>
              <a:rPr lang="en-US" dirty="0" smtClean="0"/>
              <a:t>from 3 treatments in adult tanks &amp; measure their growth, response to disease or temperature stress, etc. &amp; spawn those for larval selection experiment (~2 years)</a:t>
            </a:r>
            <a:endParaRPr lang="en-US" dirty="0"/>
          </a:p>
        </p:txBody>
      </p:sp>
    </p:spTree>
    <p:extLst>
      <p:ext uri="{BB962C8B-B14F-4D97-AF65-F5344CB8AC3E}">
        <p14:creationId xmlns:p14="http://schemas.microsoft.com/office/powerpoint/2010/main" val="23197804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33847"/>
            <a:ext cx="7498080" cy="1143000"/>
          </a:xfrm>
        </p:spPr>
        <p:txBody>
          <a:bodyPr>
            <a:normAutofit/>
          </a:bodyPr>
          <a:lstStyle/>
          <a:p>
            <a:r>
              <a:rPr lang="en-US" dirty="0" smtClean="0"/>
              <a:t>Experimental Evolution &amp; OA</a:t>
            </a:r>
            <a:endParaRPr lang="en-US" dirty="0"/>
          </a:p>
        </p:txBody>
      </p:sp>
      <p:sp>
        <p:nvSpPr>
          <p:cNvPr id="3" name="Content Placeholder 2"/>
          <p:cNvSpPr>
            <a:spLocks noGrp="1"/>
          </p:cNvSpPr>
          <p:nvPr>
            <p:ph idx="1"/>
          </p:nvPr>
        </p:nvSpPr>
        <p:spPr>
          <a:xfrm>
            <a:off x="1200443" y="1408404"/>
            <a:ext cx="7498080" cy="4800600"/>
          </a:xfrm>
        </p:spPr>
        <p:txBody>
          <a:bodyPr/>
          <a:lstStyle/>
          <a:p>
            <a:r>
              <a:rPr lang="en-US" dirty="0" err="1" smtClean="0"/>
              <a:t>Pespeni</a:t>
            </a:r>
            <a:r>
              <a:rPr lang="en-US" dirty="0" smtClean="0"/>
              <a:t> et al. 2013</a:t>
            </a:r>
            <a:endParaRPr lang="en-US" dirty="0"/>
          </a:p>
        </p:txBody>
      </p:sp>
      <p:pic>
        <p:nvPicPr>
          <p:cNvPr id="5" name="Picture 4" descr="Screen Shot 2016-12-15 at 10.1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43" y="2167408"/>
            <a:ext cx="3093554" cy="4198395"/>
          </a:xfrm>
          <a:prstGeom prst="rect">
            <a:avLst/>
          </a:prstGeom>
        </p:spPr>
      </p:pic>
      <p:pic>
        <p:nvPicPr>
          <p:cNvPr id="6" name="Picture 5" descr="Screen Shot 2016-12-15 at 10.1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997" y="2645269"/>
            <a:ext cx="4406314" cy="2732699"/>
          </a:xfrm>
          <a:prstGeom prst="rect">
            <a:avLst/>
          </a:prstGeom>
        </p:spPr>
      </p:pic>
    </p:spTree>
    <p:extLst>
      <p:ext uri="{BB962C8B-B14F-4D97-AF65-F5344CB8AC3E}">
        <p14:creationId xmlns:p14="http://schemas.microsoft.com/office/powerpoint/2010/main" val="117996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Genetic Diversity - OA</a:t>
            </a:r>
            <a:endParaRPr lang="en-US" dirty="0"/>
          </a:p>
        </p:txBody>
      </p:sp>
      <p:sp>
        <p:nvSpPr>
          <p:cNvPr id="3" name="Content Placeholder 2"/>
          <p:cNvSpPr>
            <a:spLocks noGrp="1"/>
          </p:cNvSpPr>
          <p:nvPr>
            <p:ph idx="1"/>
          </p:nvPr>
        </p:nvSpPr>
        <p:spPr/>
        <p:txBody>
          <a:bodyPr/>
          <a:lstStyle/>
          <a:p>
            <a:r>
              <a:rPr lang="en-US" dirty="0" smtClean="0"/>
              <a:t>Lloyd, Makukhov, and </a:t>
            </a:r>
            <a:r>
              <a:rPr lang="en-US" dirty="0" err="1" smtClean="0"/>
              <a:t>Pespeni</a:t>
            </a:r>
            <a:r>
              <a:rPr lang="en-US" dirty="0" smtClean="0"/>
              <a:t> 2016</a:t>
            </a:r>
          </a:p>
          <a:p>
            <a:pPr marL="82296" indent="0">
              <a:buNone/>
            </a:pPr>
            <a:endParaRPr lang="en-US" dirty="0" smtClean="0"/>
          </a:p>
        </p:txBody>
      </p:sp>
      <p:pic>
        <p:nvPicPr>
          <p:cNvPr id="6" name="Picture 5" descr="Screen Shot 2016-12-15 at 10.29.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872" y="2286000"/>
            <a:ext cx="6146800" cy="3962400"/>
          </a:xfrm>
          <a:prstGeom prst="rect">
            <a:avLst/>
          </a:prstGeom>
        </p:spPr>
      </p:pic>
      <p:sp>
        <p:nvSpPr>
          <p:cNvPr id="7" name="Oval 6"/>
          <p:cNvSpPr/>
          <p:nvPr/>
        </p:nvSpPr>
        <p:spPr>
          <a:xfrm>
            <a:off x="6710042" y="5331169"/>
            <a:ext cx="568256" cy="313598"/>
          </a:xfrm>
          <a:prstGeom prst="ellipse">
            <a:avLst/>
          </a:prstGeom>
          <a:solidFill>
            <a:schemeClr val="bg1">
              <a:alpha val="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4436779" y="2681264"/>
            <a:ext cx="1473702" cy="369332"/>
          </a:xfrm>
          <a:prstGeom prst="rect">
            <a:avLst/>
          </a:prstGeom>
          <a:noFill/>
        </p:spPr>
        <p:txBody>
          <a:bodyPr wrap="square" rtlCol="0">
            <a:spAutoFit/>
          </a:bodyPr>
          <a:lstStyle/>
          <a:p>
            <a:r>
              <a:rPr lang="en-US" b="1" dirty="0" smtClean="0"/>
              <a:t>pH ~ 8.0-8.1</a:t>
            </a:r>
            <a:endParaRPr lang="en-US" b="1" dirty="0"/>
          </a:p>
        </p:txBody>
      </p:sp>
      <p:sp>
        <p:nvSpPr>
          <p:cNvPr id="10" name="TextBox 9"/>
          <p:cNvSpPr txBox="1"/>
          <p:nvPr/>
        </p:nvSpPr>
        <p:spPr>
          <a:xfrm>
            <a:off x="6517532" y="2681264"/>
            <a:ext cx="1650533" cy="369332"/>
          </a:xfrm>
          <a:prstGeom prst="rect">
            <a:avLst/>
          </a:prstGeom>
          <a:noFill/>
        </p:spPr>
        <p:txBody>
          <a:bodyPr wrap="square" rtlCol="0">
            <a:spAutoFit/>
          </a:bodyPr>
          <a:lstStyle/>
          <a:p>
            <a:r>
              <a:rPr lang="en-US" b="1" dirty="0" smtClean="0"/>
              <a:t>pH ~ 7.7-7.8</a:t>
            </a:r>
            <a:endParaRPr lang="en-US" b="1" dirty="0"/>
          </a:p>
        </p:txBody>
      </p:sp>
    </p:spTree>
    <p:extLst>
      <p:ext uri="{BB962C8B-B14F-4D97-AF65-F5344CB8AC3E}">
        <p14:creationId xmlns:p14="http://schemas.microsoft.com/office/powerpoint/2010/main" val="372242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048" y="164877"/>
            <a:ext cx="7939450" cy="1202583"/>
          </a:xfrm>
        </p:spPr>
        <p:txBody>
          <a:bodyPr>
            <a:normAutofit fontScale="90000"/>
          </a:bodyPr>
          <a:lstStyle/>
          <a:p>
            <a:r>
              <a:rPr lang="en-US" dirty="0" smtClean="0"/>
              <a:t>Extreme pH and variability in upwelling systems</a:t>
            </a:r>
            <a:endParaRPr lang="en-US" dirty="0"/>
          </a:p>
        </p:txBody>
      </p:sp>
      <p:sp>
        <p:nvSpPr>
          <p:cNvPr id="3" name="Content Placeholder 2"/>
          <p:cNvSpPr>
            <a:spLocks noGrp="1"/>
          </p:cNvSpPr>
          <p:nvPr>
            <p:ph idx="1"/>
          </p:nvPr>
        </p:nvSpPr>
        <p:spPr>
          <a:xfrm>
            <a:off x="1435608" y="1477221"/>
            <a:ext cx="2963079" cy="808909"/>
          </a:xfrm>
        </p:spPr>
        <p:txBody>
          <a:bodyPr/>
          <a:lstStyle/>
          <a:p>
            <a:r>
              <a:rPr lang="en-US" dirty="0" smtClean="0"/>
              <a:t>Yu et al. 2011</a:t>
            </a:r>
            <a:endParaRPr lang="en-US" dirty="0"/>
          </a:p>
        </p:txBody>
      </p:sp>
      <p:sp>
        <p:nvSpPr>
          <p:cNvPr id="4" name="Content Placeholder 2"/>
          <p:cNvSpPr txBox="1">
            <a:spLocks/>
          </p:cNvSpPr>
          <p:nvPr/>
        </p:nvSpPr>
        <p:spPr>
          <a:xfrm>
            <a:off x="5001176" y="2524638"/>
            <a:ext cx="3260955" cy="60541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smtClean="0"/>
              <a:t>Evans et al. 2013</a:t>
            </a:r>
            <a:endParaRPr lang="en-US" dirty="0"/>
          </a:p>
        </p:txBody>
      </p:sp>
      <p:pic>
        <p:nvPicPr>
          <p:cNvPr id="6" name="Picture 5" descr="Screen Shot 2016-12-15 at 10.44.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124" y="2120618"/>
            <a:ext cx="3114563" cy="4212166"/>
          </a:xfrm>
          <a:prstGeom prst="rect">
            <a:avLst/>
          </a:prstGeom>
        </p:spPr>
      </p:pic>
      <p:pic>
        <p:nvPicPr>
          <p:cNvPr id="8" name="Picture 7" descr="Screen Shot 2016-12-15 at 10.50.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687" y="2983013"/>
            <a:ext cx="4559811" cy="1981548"/>
          </a:xfrm>
          <a:prstGeom prst="rect">
            <a:avLst/>
          </a:prstGeom>
        </p:spPr>
      </p:pic>
    </p:spTree>
    <p:extLst>
      <p:ext uri="{BB962C8B-B14F-4D97-AF65-F5344CB8AC3E}">
        <p14:creationId xmlns:p14="http://schemas.microsoft.com/office/powerpoint/2010/main" val="2968709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031" y="40718"/>
            <a:ext cx="8229600" cy="860309"/>
          </a:xfrm>
        </p:spPr>
        <p:txBody>
          <a:bodyPr/>
          <a:lstStyle/>
          <a:p>
            <a:r>
              <a:rPr lang="en-US" dirty="0" smtClean="0"/>
              <a:t>Questions</a:t>
            </a:r>
            <a:endParaRPr lang="en-US" dirty="0"/>
          </a:p>
        </p:txBody>
      </p:sp>
      <p:sp>
        <p:nvSpPr>
          <p:cNvPr id="3" name="Content Placeholder 2"/>
          <p:cNvSpPr>
            <a:spLocks noGrp="1"/>
          </p:cNvSpPr>
          <p:nvPr>
            <p:ph idx="1"/>
          </p:nvPr>
        </p:nvSpPr>
        <p:spPr>
          <a:xfrm>
            <a:off x="1028031" y="1041632"/>
            <a:ext cx="7945439" cy="5493534"/>
          </a:xfrm>
        </p:spPr>
        <p:txBody>
          <a:bodyPr>
            <a:normAutofit fontScale="70000" lnSpcReduction="20000"/>
          </a:bodyPr>
          <a:lstStyle/>
          <a:p>
            <a:r>
              <a:rPr lang="en-US" dirty="0"/>
              <a:t>(1a) What are the genetic targets of selection in response </a:t>
            </a:r>
            <a:r>
              <a:rPr lang="en-US" dirty="0" smtClean="0"/>
              <a:t>to end-of-century pH/pCO</a:t>
            </a:r>
            <a:r>
              <a:rPr lang="en-US" baseline="-25000" dirty="0" smtClean="0"/>
              <a:t>2</a:t>
            </a:r>
            <a:r>
              <a:rPr lang="en-US" dirty="0" smtClean="0"/>
              <a:t> conditions, </a:t>
            </a:r>
            <a:r>
              <a:rPr lang="en-US" dirty="0"/>
              <a:t>and are these targets the same under more extreme conditions beyond what is currently </a:t>
            </a:r>
            <a:r>
              <a:rPr lang="en-US" dirty="0" smtClean="0"/>
              <a:t>experienced </a:t>
            </a:r>
            <a:r>
              <a:rPr lang="en-US" dirty="0"/>
              <a:t>in nature</a:t>
            </a:r>
            <a:r>
              <a:rPr lang="en-US" dirty="0" smtClean="0"/>
              <a:t>?</a:t>
            </a:r>
          </a:p>
          <a:p>
            <a:endParaRPr lang="en-US" sz="700" dirty="0"/>
          </a:p>
          <a:p>
            <a:r>
              <a:rPr lang="en-US" dirty="0" smtClean="0"/>
              <a:t>(</a:t>
            </a:r>
            <a:r>
              <a:rPr lang="en-US" dirty="0"/>
              <a:t>1b) Will variations in pCO</a:t>
            </a:r>
            <a:r>
              <a:rPr lang="en-US" baseline="-25000" dirty="0"/>
              <a:t>2</a:t>
            </a:r>
            <a:r>
              <a:rPr lang="en-US" dirty="0"/>
              <a:t>/pH rescue sea urchin responses to future and extreme conditions</a:t>
            </a:r>
            <a:r>
              <a:rPr lang="en-US" dirty="0" smtClean="0"/>
              <a:t>?</a:t>
            </a:r>
          </a:p>
          <a:p>
            <a:pPr marL="82296" indent="0">
              <a:buNone/>
            </a:pPr>
            <a:endParaRPr lang="en-US" dirty="0" smtClean="0"/>
          </a:p>
          <a:p>
            <a:pPr marL="82296" indent="0">
              <a:buNone/>
            </a:pPr>
            <a:endParaRPr lang="en-US" dirty="0"/>
          </a:p>
          <a:p>
            <a:r>
              <a:rPr lang="en-US" dirty="0" smtClean="0"/>
              <a:t>(</a:t>
            </a:r>
            <a:r>
              <a:rPr lang="en-US" dirty="0"/>
              <a:t>2) Are the same genes targeted before and after metamorphosis and, if not, what genes are targeted</a:t>
            </a:r>
            <a:r>
              <a:rPr lang="en-US" dirty="0" smtClean="0"/>
              <a:t>?</a:t>
            </a:r>
          </a:p>
          <a:p>
            <a:pPr marL="82296" indent="0">
              <a:buNone/>
            </a:pPr>
            <a:endParaRPr lang="en-US" dirty="0" smtClean="0"/>
          </a:p>
          <a:p>
            <a:pPr marL="82296" indent="0">
              <a:buNone/>
            </a:pPr>
            <a:endParaRPr lang="en-US" dirty="0"/>
          </a:p>
          <a:p>
            <a:r>
              <a:rPr lang="en-US" dirty="0"/>
              <a:t>(</a:t>
            </a:r>
            <a:r>
              <a:rPr lang="en-US" dirty="0" smtClean="0"/>
              <a:t>3a) </a:t>
            </a:r>
            <a:r>
              <a:rPr lang="en-US" dirty="0"/>
              <a:t>How do future conditions impact sea urchin physiology </a:t>
            </a:r>
            <a:r>
              <a:rPr lang="en-US" dirty="0" smtClean="0"/>
              <a:t>and fitness? </a:t>
            </a:r>
          </a:p>
          <a:p>
            <a:endParaRPr lang="en-US" sz="700" dirty="0"/>
          </a:p>
          <a:p>
            <a:r>
              <a:rPr lang="en-US" dirty="0" smtClean="0"/>
              <a:t>(3b)What are the transgenerational impacts of ocean acidification on marine organisms with longer generation times?</a:t>
            </a:r>
            <a:endParaRPr lang="en-US" dirty="0"/>
          </a:p>
        </p:txBody>
      </p:sp>
    </p:spTree>
    <p:extLst>
      <p:ext uri="{BB962C8B-B14F-4D97-AF65-F5344CB8AC3E}">
        <p14:creationId xmlns:p14="http://schemas.microsoft.com/office/powerpoint/2010/main" val="139115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82274" y="580021"/>
            <a:ext cx="7779878" cy="5783918"/>
          </a:xfrm>
        </p:spPr>
        <p:txBody>
          <a:bodyPr>
            <a:normAutofit fontScale="92500"/>
          </a:bodyPr>
          <a:lstStyle/>
          <a:p>
            <a:r>
              <a:rPr lang="en-US" b="1" dirty="0" smtClean="0"/>
              <a:t>Question 1a: </a:t>
            </a:r>
            <a:r>
              <a:rPr lang="en-US" dirty="0"/>
              <a:t>What are the genetic targets of selection in response to end-of-century pH/pCO</a:t>
            </a:r>
            <a:r>
              <a:rPr lang="en-US" baseline="-25000" dirty="0"/>
              <a:t>2</a:t>
            </a:r>
            <a:r>
              <a:rPr lang="en-US" dirty="0"/>
              <a:t> conditions, and are these targets the same under more extreme conditions beyond what is currently experienced in nature?</a:t>
            </a:r>
          </a:p>
          <a:p>
            <a:pPr marL="82296" indent="0">
              <a:buNone/>
            </a:pPr>
            <a:endParaRPr lang="en-US" dirty="0" smtClean="0"/>
          </a:p>
          <a:p>
            <a:r>
              <a:rPr lang="en-US" b="1" dirty="0" smtClean="0"/>
              <a:t>Hypothesis: </a:t>
            </a:r>
            <a:r>
              <a:rPr lang="en-US" dirty="0" smtClean="0"/>
              <a:t>Genes </a:t>
            </a:r>
            <a:r>
              <a:rPr lang="en-US" dirty="0"/>
              <a:t>that are important for responding to future ocean acidification will be targeted by selection; however, under more extreme conditions, sea urchins will show signs of physiological stress, stunted development, and loss of genetic response</a:t>
            </a:r>
            <a:r>
              <a:rPr lang="en-US" dirty="0" smtClean="0"/>
              <a:t>.</a:t>
            </a:r>
            <a:endParaRPr lang="en-US" dirty="0"/>
          </a:p>
        </p:txBody>
      </p:sp>
    </p:spTree>
    <p:extLst>
      <p:ext uri="{BB962C8B-B14F-4D97-AF65-F5344CB8AC3E}">
        <p14:creationId xmlns:p14="http://schemas.microsoft.com/office/powerpoint/2010/main" val="2410283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82274" y="580021"/>
            <a:ext cx="7779878" cy="5783918"/>
          </a:xfrm>
        </p:spPr>
        <p:txBody>
          <a:bodyPr>
            <a:normAutofit/>
          </a:bodyPr>
          <a:lstStyle/>
          <a:p>
            <a:r>
              <a:rPr lang="en-US" b="1" dirty="0" smtClean="0"/>
              <a:t>Question 1b: </a:t>
            </a:r>
            <a:r>
              <a:rPr lang="en-US" dirty="0"/>
              <a:t>Will variations in pCO</a:t>
            </a:r>
            <a:r>
              <a:rPr lang="en-US" baseline="-25000" dirty="0"/>
              <a:t>2</a:t>
            </a:r>
            <a:r>
              <a:rPr lang="en-US" dirty="0"/>
              <a:t>/pH rescue sea urchin responses to future and extreme conditions?</a:t>
            </a:r>
          </a:p>
          <a:p>
            <a:pPr marL="82296" indent="0">
              <a:buNone/>
            </a:pPr>
            <a:endParaRPr lang="en-US" dirty="0" smtClean="0"/>
          </a:p>
          <a:p>
            <a:r>
              <a:rPr lang="en-US" b="1" dirty="0" smtClean="0"/>
              <a:t>Hypothesis: </a:t>
            </a:r>
            <a:r>
              <a:rPr lang="en-US" dirty="0"/>
              <a:t>These physiological and genetic responses to future and extreme ocean acidification conditions will be partially rescued or different in the variable treatment. </a:t>
            </a:r>
          </a:p>
        </p:txBody>
      </p:sp>
    </p:spTree>
    <p:extLst>
      <p:ext uri="{BB962C8B-B14F-4D97-AF65-F5344CB8AC3E}">
        <p14:creationId xmlns:p14="http://schemas.microsoft.com/office/powerpoint/2010/main" val="1778101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82274" y="580021"/>
            <a:ext cx="7779878" cy="5783918"/>
          </a:xfrm>
        </p:spPr>
        <p:txBody>
          <a:bodyPr>
            <a:normAutofit fontScale="92500"/>
          </a:bodyPr>
          <a:lstStyle/>
          <a:p>
            <a:r>
              <a:rPr lang="en-US" b="1" dirty="0" smtClean="0"/>
              <a:t>Question 2: </a:t>
            </a:r>
            <a:r>
              <a:rPr lang="en-US" dirty="0"/>
              <a:t>Are the same genes targeted before and after metamorphosis and, if not, what genes are targeted?</a:t>
            </a:r>
          </a:p>
          <a:p>
            <a:pPr marL="82296" indent="0">
              <a:buNone/>
            </a:pPr>
            <a:endParaRPr lang="en-US" dirty="0" smtClean="0"/>
          </a:p>
          <a:p>
            <a:r>
              <a:rPr lang="en-US" b="1" dirty="0" smtClean="0"/>
              <a:t>Hypothesis: </a:t>
            </a:r>
            <a:r>
              <a:rPr lang="en-US" dirty="0"/>
              <a:t>There will be some overlap of genes targeted by selection before and after metamorphosis under future conditions, but also additional new genes specifically important to this developmental stage. Under the extreme pCO</a:t>
            </a:r>
            <a:r>
              <a:rPr lang="en-US" baseline="-25000" dirty="0"/>
              <a:t>2</a:t>
            </a:r>
            <a:r>
              <a:rPr lang="en-US" dirty="0"/>
              <a:t>/pH condition, metamorphosis will not occur; this response will be rescued in the variable treatment</a:t>
            </a:r>
            <a:r>
              <a:rPr lang="en-US" dirty="0" smtClean="0"/>
              <a:t>.</a:t>
            </a:r>
            <a:endParaRPr lang="en-US" dirty="0"/>
          </a:p>
        </p:txBody>
      </p:sp>
    </p:spTree>
    <p:extLst>
      <p:ext uri="{BB962C8B-B14F-4D97-AF65-F5344CB8AC3E}">
        <p14:creationId xmlns:p14="http://schemas.microsoft.com/office/powerpoint/2010/main" val="4066378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82274" y="580021"/>
            <a:ext cx="7779878" cy="5783918"/>
          </a:xfrm>
        </p:spPr>
        <p:txBody>
          <a:bodyPr>
            <a:normAutofit/>
          </a:bodyPr>
          <a:lstStyle/>
          <a:p>
            <a:r>
              <a:rPr lang="en-US" b="1" dirty="0" smtClean="0"/>
              <a:t>Question 3a: </a:t>
            </a:r>
            <a:r>
              <a:rPr lang="en-US" dirty="0"/>
              <a:t>How do future conditions impact sea urchin physiology and fitness? </a:t>
            </a:r>
          </a:p>
          <a:p>
            <a:pPr marL="82296" indent="0">
              <a:buNone/>
            </a:pPr>
            <a:endParaRPr lang="en-US" dirty="0" smtClean="0"/>
          </a:p>
          <a:p>
            <a:r>
              <a:rPr lang="en-US" b="1" dirty="0" smtClean="0"/>
              <a:t>Hypothesis: </a:t>
            </a:r>
            <a:r>
              <a:rPr lang="en-US" dirty="0"/>
              <a:t>Future ocean acidification conditions will negatively impact sea urchin physiology and fitness, particularly extreme conditions. </a:t>
            </a:r>
          </a:p>
          <a:p>
            <a:endParaRPr lang="en-US" dirty="0"/>
          </a:p>
        </p:txBody>
      </p:sp>
    </p:spTree>
    <p:extLst>
      <p:ext uri="{BB962C8B-B14F-4D97-AF65-F5344CB8AC3E}">
        <p14:creationId xmlns:p14="http://schemas.microsoft.com/office/powerpoint/2010/main" val="1661752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4351</TotalTime>
  <Words>596</Words>
  <Application>Microsoft Macintosh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Genomic, physiological, and transgenerational responses of sea urchins to ocean acidification</vt:lpstr>
      <vt:lpstr>Experimental Evolution &amp; OA</vt:lpstr>
      <vt:lpstr>Loss of Genetic Diversity - OA</vt:lpstr>
      <vt:lpstr>Extreme pH and variability in upwelling systems</vt:lpstr>
      <vt:lpstr>Questions</vt:lpstr>
      <vt:lpstr>PowerPoint Presentation</vt:lpstr>
      <vt:lpstr>PowerPoint Presentation</vt:lpstr>
      <vt:lpstr>PowerPoint Presentation</vt:lpstr>
      <vt:lpstr>PowerPoint Presentation</vt:lpstr>
      <vt:lpstr>PowerPoint Presentation</vt:lpstr>
      <vt:lpstr>PowerPoint Presentation</vt:lpstr>
      <vt:lpstr>Morphometrics - preliminary</vt:lpstr>
      <vt:lpstr>Morphometrics - preliminary</vt:lpstr>
      <vt:lpstr>Experimental Design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Makukhov</dc:creator>
  <cp:lastModifiedBy>April Makukhov</cp:lastModifiedBy>
  <cp:revision>57</cp:revision>
  <dcterms:created xsi:type="dcterms:W3CDTF">2016-12-14T00:24:00Z</dcterms:created>
  <dcterms:modified xsi:type="dcterms:W3CDTF">2017-05-05T23:07:08Z</dcterms:modified>
</cp:coreProperties>
</file>